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71" r:id="rId2"/>
    <p:sldId id="344" r:id="rId3"/>
    <p:sldId id="531" r:id="rId4"/>
    <p:sldId id="532" r:id="rId5"/>
    <p:sldId id="533" r:id="rId6"/>
    <p:sldId id="534" r:id="rId7"/>
    <p:sldId id="535" r:id="rId8"/>
    <p:sldId id="536" r:id="rId9"/>
    <p:sldId id="537" r:id="rId10"/>
    <p:sldId id="538" r:id="rId11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3300"/>
    <a:srgbClr val="336600"/>
    <a:srgbClr val="0066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5577" autoAdjust="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AP\2015_Relat&#243;rio%20de%20Indicadores%20da%20PROAP%20-%20UFG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tx>
            <c:strRef>
              <c:f>tabela_resumo!$B$14</c:f>
              <c:strCache>
                <c:ptCount val="1"/>
                <c:pt idx="0">
                  <c:v>Área construída (m2) - acumulado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-0.10114503816793896"/>
                  <c:y val="1.175200099201850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694656488549754E-2"/>
                  <c:y val="-9.615384615384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7328244274809197E-2"/>
                  <c:y val="-3.2051282051283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114503816793906"/>
                  <c:y val="-6.4102564102564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7328244274809225E-2"/>
                  <c:y val="3.20512820512820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305343511450388"/>
                  <c:y val="-6.4102564102564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877862595419853"/>
                  <c:y val="-6.41025641025647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049618320610687"/>
                  <c:y val="-9.61538461538459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0114503816793893"/>
                  <c:y val="-6.4102564102564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305343511450381"/>
                  <c:y val="-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tabela_resumo!$C$12:$L$12</c:f>
              <c:strCache>
                <c:ptCount val="10"/>
                <c:pt idx="0">
                  <c:v>2006⁽¹⁾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tabela_resumo!$C$14:$L$14</c:f>
              <c:numCache>
                <c:formatCode>#,##0.00</c:formatCode>
                <c:ptCount val="10"/>
                <c:pt idx="0">
                  <c:v>22115.45</c:v>
                </c:pt>
                <c:pt idx="1">
                  <c:v>25796.760000000002</c:v>
                </c:pt>
                <c:pt idx="2">
                  <c:v>31280.81</c:v>
                </c:pt>
                <c:pt idx="3">
                  <c:v>36853.67</c:v>
                </c:pt>
                <c:pt idx="4">
                  <c:v>45401.009999999995</c:v>
                </c:pt>
                <c:pt idx="5">
                  <c:v>48709.99</c:v>
                </c:pt>
                <c:pt idx="6">
                  <c:v>59623.49</c:v>
                </c:pt>
                <c:pt idx="7">
                  <c:v>63133.81</c:v>
                </c:pt>
                <c:pt idx="8">
                  <c:v>65556.61</c:v>
                </c:pt>
                <c:pt idx="9">
                  <c:v>72870.759999999995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68835840"/>
        <c:axId val="224387072"/>
        <c:axId val="0"/>
      </c:bar3DChart>
      <c:catAx>
        <c:axId val="68835840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224387072"/>
        <c:crosses val="autoZero"/>
        <c:auto val="1"/>
        <c:lblAlgn val="ctr"/>
        <c:lblOffset val="100"/>
        <c:noMultiLvlLbl val="0"/>
      </c:catAx>
      <c:valAx>
        <c:axId val="22438707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688358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tabela_resumo!$B$13</c:f>
              <c:strCache>
                <c:ptCount val="1"/>
                <c:pt idx="0">
                  <c:v>Área construída (m2) - nova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336600"/>
              </a:solidFill>
            </c:spPr>
          </c:dPt>
          <c:dLbls>
            <c:dLbl>
              <c:idx val="0"/>
              <c:layout>
                <c:manualLayout>
                  <c:x val="2.5965219146775801E-2"/>
                  <c:y val="3.5650613878306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014955553046664E-2"/>
                  <c:y val="1.307174074951460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507296556400858E-2"/>
                  <c:y val="3.5650613878306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05801001096226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193597756543977E-17"/>
                  <c:y val="-3.5656228148208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507477776523344E-2"/>
                  <c:y val="-3.5653421013257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2059822212186733E-3"/>
                  <c:y val="-3.5650613878306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507296556400879E-2"/>
                  <c:y val="-3.5650613878306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6110287667010236E-2"/>
                  <c:y val="-7.1301227756613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242054661645553E-2"/>
                  <c:y val="-4.6712835594345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tabela_resumo!$C$12:$M$12</c:f>
              <c:strCache>
                <c:ptCount val="11"/>
                <c:pt idx="0">
                  <c:v>2006⁽¹⁾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Total</c:v>
                </c:pt>
              </c:strCache>
            </c:strRef>
          </c:cat>
          <c:val>
            <c:numRef>
              <c:f>tabela_resumo!$C$13:$M$13</c:f>
              <c:numCache>
                <c:formatCode>#,##0.00</c:formatCode>
                <c:ptCount val="11"/>
                <c:pt idx="0">
                  <c:v>0</c:v>
                </c:pt>
                <c:pt idx="1">
                  <c:v>3681.31</c:v>
                </c:pt>
                <c:pt idx="2">
                  <c:v>5484.0499999999993</c:v>
                </c:pt>
                <c:pt idx="3">
                  <c:v>5572.86</c:v>
                </c:pt>
                <c:pt idx="4">
                  <c:v>8547.34</c:v>
                </c:pt>
                <c:pt idx="5">
                  <c:v>3308.98</c:v>
                </c:pt>
                <c:pt idx="6">
                  <c:v>10913.5</c:v>
                </c:pt>
                <c:pt idx="7">
                  <c:v>3510.3199999999997</c:v>
                </c:pt>
                <c:pt idx="8">
                  <c:v>2422.7999999999997</c:v>
                </c:pt>
                <c:pt idx="9">
                  <c:v>7314.15</c:v>
                </c:pt>
                <c:pt idx="10">
                  <c:v>50755.31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221415424"/>
        <c:axId val="224389952"/>
        <c:axId val="0"/>
      </c:bar3DChart>
      <c:catAx>
        <c:axId val="221415424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224389952"/>
        <c:crosses val="autoZero"/>
        <c:auto val="1"/>
        <c:lblAlgn val="ctr"/>
        <c:lblOffset val="100"/>
        <c:noMultiLvlLbl val="0"/>
      </c:catAx>
      <c:valAx>
        <c:axId val="22438995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crossAx val="2214154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tabela_resumo!$B$13</c:f>
              <c:strCache>
                <c:ptCount val="1"/>
                <c:pt idx="0">
                  <c:v>Área construída (m2) - nova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336600"/>
              </a:solidFill>
            </c:spPr>
          </c:dPt>
          <c:dLbls>
            <c:dLbl>
              <c:idx val="0"/>
              <c:layout>
                <c:manualLayout>
                  <c:x val="2.5965219146775801E-2"/>
                  <c:y val="3.5650613878306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014955553046664E-2"/>
                  <c:y val="1.307174074951460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507296556400858E-2"/>
                  <c:y val="3.5650613878306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05801001096226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193597756543977E-17"/>
                  <c:y val="-3.5656228148208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507477776523344E-2"/>
                  <c:y val="-3.5653421013257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2059822212186733E-3"/>
                  <c:y val="-3.5650613878306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507296556400879E-2"/>
                  <c:y val="-3.5650613878306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6110287667010236E-2"/>
                  <c:y val="-7.1301227756613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244009972814222E-2"/>
                  <c:y val="-3.8106973286087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4319600329711901"/>
                  <c:y val="-3.2141418190726524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rgbClr val="FFFF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tabela_resumo!$C$12:$M$12</c:f>
              <c:strCache>
                <c:ptCount val="11"/>
                <c:pt idx="0">
                  <c:v>2006⁽¹⁾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Total</c:v>
                </c:pt>
              </c:strCache>
            </c:strRef>
          </c:cat>
          <c:val>
            <c:numRef>
              <c:f>tabela_resumo!$C$15:$M$15</c:f>
              <c:numCache>
                <c:formatCode>"R$"\ #,##0.00</c:formatCode>
                <c:ptCount val="11"/>
                <c:pt idx="0">
                  <c:v>0</c:v>
                </c:pt>
                <c:pt idx="1">
                  <c:v>3489314.8</c:v>
                </c:pt>
                <c:pt idx="2">
                  <c:v>5574344.4100000001</c:v>
                </c:pt>
                <c:pt idx="3">
                  <c:v>5717593.1500000004</c:v>
                </c:pt>
                <c:pt idx="4">
                  <c:v>8534571.0399999991</c:v>
                </c:pt>
                <c:pt idx="5">
                  <c:v>3589026.33</c:v>
                </c:pt>
                <c:pt idx="6">
                  <c:v>14085380.969999999</c:v>
                </c:pt>
                <c:pt idx="7">
                  <c:v>4729960.1300000008</c:v>
                </c:pt>
                <c:pt idx="8">
                  <c:v>4046779.9299999997</c:v>
                </c:pt>
                <c:pt idx="9">
                  <c:v>10896130.220000001</c:v>
                </c:pt>
                <c:pt idx="10">
                  <c:v>60663100.979999997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221577728"/>
        <c:axId val="224392256"/>
        <c:axId val="0"/>
      </c:bar3DChart>
      <c:catAx>
        <c:axId val="221577728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224392256"/>
        <c:crosses val="autoZero"/>
        <c:auto val="1"/>
        <c:lblAlgn val="ctr"/>
        <c:lblOffset val="100"/>
        <c:noMultiLvlLbl val="0"/>
      </c:catAx>
      <c:valAx>
        <c:axId val="22439225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&quot;R$&quot;\ #,##0.00" sourceLinked="1"/>
        <c:majorTickMark val="out"/>
        <c:minorTickMark val="none"/>
        <c:tickLblPos val="none"/>
        <c:crossAx val="2215777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78320476437908"/>
          <c:y val="7.0502571107183096E-2"/>
          <c:w val="0.38800391702306286"/>
          <c:h val="0.86268570791858656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0066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33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33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bg1">
                    <a:lumMod val="65000"/>
                  </a:schemeClr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(Obras_concluídas!$G$74:$H$74,Obras_concluídas!$G$112)</c:f>
              <c:strCache>
                <c:ptCount val="3"/>
                <c:pt idx="0">
                  <c:v>Prazo inicial execução da obra - em dias</c:v>
                </c:pt>
                <c:pt idx="1">
                  <c:v>Prazo final (inicial + aditivos) - em dias</c:v>
                </c:pt>
                <c:pt idx="2">
                  <c:v>Defasagem</c:v>
                </c:pt>
              </c:strCache>
            </c:strRef>
          </c:cat>
          <c:val>
            <c:numRef>
              <c:f>(Obras_concluídas!$G$111:$H$111,Obras_concluídas!$H$112)</c:f>
              <c:numCache>
                <c:formatCode>#,##0_ ;\-#,##0\ </c:formatCode>
                <c:ptCount val="3"/>
                <c:pt idx="0">
                  <c:v>8935</c:v>
                </c:pt>
                <c:pt idx="1">
                  <c:v>14886</c:v>
                </c:pt>
                <c:pt idx="2" formatCode="0.00%">
                  <c:v>0.66603245663122546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1580800"/>
        <c:axId val="224394560"/>
        <c:axId val="0"/>
      </c:bar3DChart>
      <c:catAx>
        <c:axId val="221580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224394560"/>
        <c:crosses val="autoZero"/>
        <c:auto val="1"/>
        <c:lblAlgn val="ctr"/>
        <c:lblOffset val="100"/>
        <c:noMultiLvlLbl val="0"/>
      </c:catAx>
      <c:valAx>
        <c:axId val="224394560"/>
        <c:scaling>
          <c:orientation val="minMax"/>
        </c:scaling>
        <c:delete val="1"/>
        <c:axPos val="b"/>
        <c:numFmt formatCode="#,##0_ ;\-#,##0\ " sourceLinked="1"/>
        <c:majorTickMark val="out"/>
        <c:minorTickMark val="none"/>
        <c:tickLblPos val="none"/>
        <c:crossAx val="22158080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285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1368308828653065"/>
                  <c:y val="-5.8925210106312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0.14414939725454673"/>
                  <c:y val="-5.8922558922558923E-3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FFFF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>
                    <a:solidFill>
                      <a:srgbClr val="0033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Obras_andamento!$C$29:$C$31</c:f>
              <c:strCache>
                <c:ptCount val="3"/>
                <c:pt idx="0">
                  <c:v>Infraestrutura Urbana</c:v>
                </c:pt>
                <c:pt idx="1">
                  <c:v>Edificações</c:v>
                </c:pt>
                <c:pt idx="2">
                  <c:v>Total</c:v>
                </c:pt>
              </c:strCache>
            </c:strRef>
          </c:cat>
          <c:val>
            <c:numRef>
              <c:f>Obras_andamento!$D$29:$D$31</c:f>
              <c:numCache>
                <c:formatCode>_("R$"* #,##0.00_);_("R$"* \(#,##0.00\);_("R$"* "-"??_);_(@_)</c:formatCode>
                <c:ptCount val="3"/>
                <c:pt idx="0">
                  <c:v>3781698.1200000006</c:v>
                </c:pt>
                <c:pt idx="1">
                  <c:v>0</c:v>
                </c:pt>
                <c:pt idx="2">
                  <c:v>3781698.1200000006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1865472"/>
        <c:axId val="224356032"/>
        <c:axId val="0"/>
      </c:bar3DChart>
      <c:catAx>
        <c:axId val="221865472"/>
        <c:scaling>
          <c:orientation val="minMax"/>
        </c:scaling>
        <c:delete val="0"/>
        <c:axPos val="l"/>
        <c:majorTickMark val="out"/>
        <c:minorTickMark val="none"/>
        <c:tickLblPos val="nextTo"/>
        <c:crossAx val="224356032"/>
        <c:crosses val="autoZero"/>
        <c:auto val="1"/>
        <c:lblAlgn val="ctr"/>
        <c:lblOffset val="100"/>
        <c:noMultiLvlLbl val="0"/>
      </c:catAx>
      <c:valAx>
        <c:axId val="22435603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_(&quot;R$&quot;* #,##0.00_);_(&quot;R$&quot;* \(#,##0.00\);_(&quot;R$&quot;* &quot;-&quot;??_);_(@_)" sourceLinked="1"/>
        <c:majorTickMark val="out"/>
        <c:minorTickMark val="none"/>
        <c:tickLblPos val="none"/>
        <c:crossAx val="22186547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78320476437908"/>
          <c:y val="7.0502571107183096E-2"/>
          <c:w val="0.38800391702306286"/>
          <c:h val="0.86268570791858656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285000"/>
            </a:solidFill>
          </c:spPr>
          <c:invertIfNegative val="0"/>
          <c:dLbls>
            <c:dLbl>
              <c:idx val="0"/>
              <c:layout>
                <c:manualLayout>
                  <c:x val="-9.3596059113300628E-2"/>
                  <c:y val="4.7169811320755583E-3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FFFF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8522167487684831E-2"/>
                  <c:y val="-4.7169811320755184E-3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rgbClr val="FFFF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bg1">
                    <a:lumMod val="65000"/>
                  </a:schemeClr>
                </a:solidFill>
              </c:spPr>
              <c:txPr>
                <a:bodyPr/>
                <a:lstStyle/>
                <a:p>
                  <a:pPr>
                    <a:defRPr sz="1000" b="1">
                      <a:solidFill>
                        <a:srgbClr val="C000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(Obras_andamento!$F$21:$G$21,Obras_andamento!$F$24)</c:f>
              <c:strCache>
                <c:ptCount val="3"/>
                <c:pt idx="0">
                  <c:v>Prazo inicial execução da obra (dias)</c:v>
                </c:pt>
                <c:pt idx="1">
                  <c:v>Prazo final da obra (inicial + aditivos)</c:v>
                </c:pt>
                <c:pt idx="2">
                  <c:v>Defasagem</c:v>
                </c:pt>
              </c:strCache>
            </c:strRef>
          </c:cat>
          <c:val>
            <c:numRef>
              <c:f>(Obras_andamento!$F$23:$G$23,Obras_andamento!$G$24)</c:f>
              <c:numCache>
                <c:formatCode>#,##0_ ;\-#,##0\ </c:formatCode>
                <c:ptCount val="3"/>
                <c:pt idx="0">
                  <c:v>360</c:v>
                </c:pt>
                <c:pt idx="1">
                  <c:v>866</c:v>
                </c:pt>
                <c:pt idx="2" formatCode="0%">
                  <c:v>1.4055555555555554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040064"/>
        <c:axId val="224358336"/>
        <c:axId val="0"/>
      </c:bar3DChart>
      <c:catAx>
        <c:axId val="222040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4358336"/>
        <c:crosses val="autoZero"/>
        <c:auto val="1"/>
        <c:lblAlgn val="ctr"/>
        <c:lblOffset val="100"/>
        <c:noMultiLvlLbl val="0"/>
      </c:catAx>
      <c:valAx>
        <c:axId val="224358336"/>
        <c:scaling>
          <c:orientation val="minMax"/>
        </c:scaling>
        <c:delete val="1"/>
        <c:axPos val="b"/>
        <c:numFmt formatCode="#,##0_ ;\-#,##0\ " sourceLinked="1"/>
        <c:majorTickMark val="out"/>
        <c:minorTickMark val="none"/>
        <c:tickLblPos val="none"/>
        <c:crossAx val="22204006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019650504213291"/>
          <c:y val="4.413331398091374E-2"/>
          <c:w val="0.58563941842795952"/>
          <c:h val="0.92207392464371751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66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bg1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Obras_paralisadas!$B$10:$B$12</c:f>
              <c:strCache>
                <c:ptCount val="3"/>
                <c:pt idx="0">
                  <c:v>Área (m2)</c:v>
                </c:pt>
                <c:pt idx="1">
                  <c:v>Valor Total (R$)</c:v>
                </c:pt>
                <c:pt idx="2">
                  <c:v>Nº de obras</c:v>
                </c:pt>
              </c:strCache>
            </c:strRef>
          </c:cat>
          <c:val>
            <c:numRef>
              <c:f>Obras_paralisadas!$C$10:$C$12</c:f>
              <c:numCache>
                <c:formatCode>"R$"\ #,##0.00</c:formatCode>
                <c:ptCount val="3"/>
                <c:pt idx="0" formatCode="#,##0.00">
                  <c:v>6512.25</c:v>
                </c:pt>
                <c:pt idx="1">
                  <c:v>9658292.3399999999</c:v>
                </c:pt>
                <c:pt idx="2" formatCode="#,##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22042624"/>
        <c:axId val="224360640"/>
        <c:axId val="0"/>
      </c:bar3DChart>
      <c:catAx>
        <c:axId val="2220426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224360640"/>
        <c:crosses val="autoZero"/>
        <c:auto val="1"/>
        <c:lblAlgn val="ctr"/>
        <c:lblOffset val="100"/>
        <c:noMultiLvlLbl val="0"/>
      </c:catAx>
      <c:valAx>
        <c:axId val="224360640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22204262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78320476437908"/>
          <c:y val="7.0502571107183096E-2"/>
          <c:w val="0.38800391702306286"/>
          <c:h val="0.86268570791858656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0066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33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000" b="1">
                      <a:solidFill>
                        <a:srgbClr val="0033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bg1">
                    <a:lumMod val="65000"/>
                  </a:schemeClr>
                </a:solidFill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(Obras_paralisadas!$F$28:$G$28,Obras_paralisadas!$F$34)</c:f>
              <c:strCache>
                <c:ptCount val="3"/>
                <c:pt idx="0">
                  <c:v>Prazo inicial execução da obra - em dias</c:v>
                </c:pt>
                <c:pt idx="1">
                  <c:v>Prazo final da obra (inicial + aditivos) - em dias</c:v>
                </c:pt>
                <c:pt idx="2">
                  <c:v>Defasagem</c:v>
                </c:pt>
              </c:strCache>
            </c:strRef>
          </c:cat>
          <c:val>
            <c:numRef>
              <c:f>(Obras_paralisadas!$F$33,Obras_paralisadas!$G$33,Obras_paralisadas!$G$34)</c:f>
              <c:numCache>
                <c:formatCode>#,##0_ ;\-#,##0\ </c:formatCode>
                <c:ptCount val="3"/>
                <c:pt idx="0">
                  <c:v>1200</c:v>
                </c:pt>
                <c:pt idx="1">
                  <c:v>2340</c:v>
                </c:pt>
                <c:pt idx="2" formatCode="0%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2459392"/>
        <c:axId val="62161472"/>
        <c:axId val="0"/>
      </c:bar3DChart>
      <c:catAx>
        <c:axId val="222459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62161472"/>
        <c:crosses val="autoZero"/>
        <c:auto val="1"/>
        <c:lblAlgn val="ctr"/>
        <c:lblOffset val="100"/>
        <c:noMultiLvlLbl val="0"/>
      </c:catAx>
      <c:valAx>
        <c:axId val="62161472"/>
        <c:scaling>
          <c:orientation val="minMax"/>
        </c:scaling>
        <c:delete val="1"/>
        <c:axPos val="b"/>
        <c:numFmt formatCode="#,##0_ ;\-#,##0\ " sourceLinked="1"/>
        <c:majorTickMark val="out"/>
        <c:minorTickMark val="none"/>
        <c:tickLblPos val="none"/>
        <c:crossAx val="22245939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13/07/2016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 smtClean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Prazo de execução </a:t>
            </a:r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previsto das 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Obras </a:t>
            </a:r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Paralisadas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4921794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</a:t>
            </a:r>
            <a:r>
              <a:rPr lang="pt-BR" sz="1000" dirty="0" smtClean="0"/>
              <a:t> 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13225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endParaRPr lang="pt-BR" sz="4500" dirty="0"/>
          </a:p>
        </p:txBody>
      </p:sp>
      <p:sp>
        <p:nvSpPr>
          <p:cNvPr id="20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7859216" cy="568863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pt-BR" sz="2500" dirty="0" smtClean="0">
                <a:solidFill>
                  <a:srgbClr val="FFFF00"/>
                </a:solidFill>
                <a:cs typeface="Arial" pitchFamily="34" charset="0"/>
              </a:rPr>
              <a:t>CONSTRUÇÃO DO BANCO DE INDICADORES DA UFGD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ETAPAS: 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1º - Sensibilização Pró-Reitorias e alguns Setores;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2º Visita aos setores “pilotos” para alinhamento da coleta de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3º Coleta dos dados (atual e histórico);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4º Tabulação dos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5º Disponibilização dos dados na pasta “Relatórios Consolidados” no ZEUS;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6º Atualização mensal dos dados disponibilizados;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7º Disponibilização dos dados na Página da UFGD (quando todos consolidados);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8º Elaboração do Anuário Estatístico da UFGD;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9º Elaboração de Estudos, em conjunto com os setores envolvidos, por meio dos dados coletados (ex. Efetividade dos programas implantados);</a:t>
            </a:r>
          </a:p>
        </p:txBody>
      </p:sp>
    </p:spTree>
    <p:extLst>
      <p:ext uri="{BB962C8B-B14F-4D97-AF65-F5344CB8AC3E}">
        <p14:creationId xmlns:p14="http://schemas.microsoft.com/office/powerpoint/2010/main" val="6105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7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07504" y="1551627"/>
            <a:ext cx="8208912" cy="623247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Área Total da UFGD em m</a:t>
            </a:r>
            <a:r>
              <a:rPr lang="pt-BR" sz="1400" baseline="30000" dirty="0" smtClean="0">
                <a:solidFill>
                  <a:schemeClr val="bg1"/>
                </a:solidFill>
                <a:cs typeface="Arial" pitchFamily="34" charset="0"/>
              </a:rPr>
              <a:t>2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2006-2015) </a:t>
            </a:r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endParaRPr lang="pt-BR" sz="1400" baseline="300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6079925"/>
              </p:ext>
            </p:extLst>
          </p:nvPr>
        </p:nvGraphicFramePr>
        <p:xfrm>
          <a:off x="457200" y="2174875"/>
          <a:ext cx="77872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ângulo 8"/>
          <p:cNvSpPr/>
          <p:nvPr/>
        </p:nvSpPr>
        <p:spPr>
          <a:xfrm>
            <a:off x="506346" y="6021288"/>
            <a:ext cx="7848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PDI UFMS,  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</a:t>
            </a:r>
            <a:r>
              <a:rPr lang="pt-BR" sz="1000" dirty="0" smtClean="0"/>
              <a:t> </a:t>
            </a:r>
            <a:endParaRPr lang="pt-BR" sz="1000" dirty="0" smtClean="0"/>
          </a:p>
          <a:p>
            <a:r>
              <a:rPr lang="pt-BR" sz="1000" dirty="0" smtClean="0"/>
              <a:t>Nota</a:t>
            </a:r>
            <a:r>
              <a:rPr lang="pt-BR" sz="1000" dirty="0"/>
              <a:t>: </a:t>
            </a:r>
            <a:r>
              <a:rPr lang="pt-BR" sz="1000" dirty="0"/>
              <a:t> ⁽¹⁾Os dados de 2006 foram extraídos do PDI da UFMS 2005-2009.  Em 2015 foi </a:t>
            </a:r>
            <a:r>
              <a:rPr lang="pt-BR" sz="1000" dirty="0" smtClean="0"/>
              <a:t>concluída a </a:t>
            </a:r>
            <a:r>
              <a:rPr lang="pt-BR" sz="1000" dirty="0"/>
              <a:t>ampliação de rede de drenagem e esgoto, porém, a unidade de medida é em </a:t>
            </a:r>
            <a:r>
              <a:rPr lang="pt-BR" sz="1000" dirty="0" smtClean="0"/>
              <a:t>metros (Galerias </a:t>
            </a:r>
            <a:r>
              <a:rPr lang="pt-BR" sz="1000" dirty="0"/>
              <a:t>pluviais 1.434 metros e Sistemas de esgoto 1.193 </a:t>
            </a:r>
            <a:r>
              <a:rPr lang="pt-BR" sz="1000" dirty="0" smtClean="0"/>
              <a:t>metros). 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879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Área nova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construída em m</a:t>
            </a:r>
            <a:r>
              <a:rPr lang="pt-BR" sz="1400" baseline="30000" dirty="0">
                <a:solidFill>
                  <a:schemeClr val="bg1"/>
                </a:solidFill>
                <a:cs typeface="Arial" pitchFamily="34" charset="0"/>
              </a:rPr>
              <a:t>2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– (2006-2015)    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0431269"/>
              </p:ext>
            </p:extLst>
          </p:nvPr>
        </p:nvGraphicFramePr>
        <p:xfrm>
          <a:off x="457200" y="2174875"/>
          <a:ext cx="7211144" cy="3918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021288"/>
            <a:ext cx="78820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</a:t>
            </a:r>
            <a:r>
              <a:rPr lang="pt-BR" sz="1000" dirty="0" smtClean="0"/>
              <a:t> </a:t>
            </a:r>
            <a:endParaRPr lang="pt-BR" sz="1000" dirty="0" smtClean="0"/>
          </a:p>
          <a:p>
            <a:r>
              <a:rPr lang="pt-BR" sz="1000" dirty="0" smtClean="0"/>
              <a:t>Nota</a:t>
            </a:r>
            <a:r>
              <a:rPr lang="pt-BR" sz="1000" dirty="0"/>
              <a:t>: </a:t>
            </a:r>
            <a:r>
              <a:rPr lang="pt-BR" sz="1000" dirty="0"/>
              <a:t> </a:t>
            </a:r>
            <a:r>
              <a:rPr lang="pt-BR" sz="1000" dirty="0" smtClean="0"/>
              <a:t>Em </a:t>
            </a:r>
            <a:r>
              <a:rPr lang="pt-BR" sz="1000" dirty="0"/>
              <a:t>2015 foi </a:t>
            </a:r>
            <a:r>
              <a:rPr lang="pt-BR" sz="1000" dirty="0" smtClean="0"/>
              <a:t>concluída a ampliação </a:t>
            </a:r>
            <a:r>
              <a:rPr lang="pt-BR" sz="1000" dirty="0"/>
              <a:t>de rede de drenagem e esgoto, porém, a unidade de medida é em </a:t>
            </a:r>
            <a:r>
              <a:rPr lang="pt-BR" sz="1000" dirty="0" smtClean="0"/>
              <a:t>metros (Galerias </a:t>
            </a:r>
            <a:r>
              <a:rPr lang="pt-BR" sz="1000" dirty="0"/>
              <a:t>pluviais 1.434 metros e Sistemas de esgoto 1.193 </a:t>
            </a:r>
            <a:r>
              <a:rPr lang="pt-BR" sz="1000" dirty="0" smtClean="0"/>
              <a:t>metros).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4191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Investimento para construção de área nova em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m</a:t>
            </a:r>
            <a:r>
              <a:rPr lang="pt-BR" sz="1400" baseline="30000" dirty="0">
                <a:solidFill>
                  <a:schemeClr val="bg1"/>
                </a:solidFill>
                <a:cs typeface="Arial" pitchFamily="34" charset="0"/>
              </a:rPr>
              <a:t>2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– (2006-2015)    </a:t>
            </a:r>
          </a:p>
          <a:p>
            <a:r>
              <a:rPr lang="pt-BR" sz="800" dirty="0" smtClean="0">
                <a:solidFill>
                  <a:schemeClr val="bg1"/>
                </a:solidFill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8854549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</a:t>
            </a:r>
            <a:r>
              <a:rPr lang="pt-BR" sz="1000" dirty="0" smtClean="0"/>
              <a:t> 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24453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Prazo para execução das obras - em dias – 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(2006-2015)    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2606679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</a:t>
            </a:r>
            <a:r>
              <a:rPr lang="pt-BR" sz="1000" dirty="0" smtClean="0"/>
              <a:t> 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40166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Valor das obras </a:t>
            </a:r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em andamento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7928271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</a:t>
            </a:r>
            <a:r>
              <a:rPr lang="pt-BR" sz="1000" dirty="0" smtClean="0"/>
              <a:t> 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26449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Prazo de execução das Obras em </a:t>
            </a:r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andamento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2827130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</a:t>
            </a:r>
            <a:r>
              <a:rPr lang="pt-BR" sz="1000" dirty="0" smtClean="0"/>
              <a:t> 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30970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PROAP</a:t>
            </a:r>
            <a:endParaRPr lang="pt-BR" sz="4500" dirty="0"/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21114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Obras Paralisadas</a:t>
            </a:r>
          </a:p>
          <a:p>
            <a:r>
              <a:rPr lang="pt-BR" sz="800" dirty="0" smtClean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   </a:t>
            </a:r>
            <a:endParaRPr lang="pt-BR" sz="800" dirty="0">
              <a:solidFill>
                <a:schemeClr val="bg1"/>
              </a:solidFill>
              <a:latin typeface="Tw Cen MT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7162817"/>
              </p:ext>
            </p:extLst>
          </p:nvPr>
        </p:nvGraphicFramePr>
        <p:xfrm>
          <a:off x="457200" y="2174875"/>
          <a:ext cx="721114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506346" y="6341258"/>
            <a:ext cx="7882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</a:t>
            </a:r>
            <a:r>
              <a:rPr lang="pt-BR" sz="1000" dirty="0" smtClean="0"/>
              <a:t>SIASG, SIMEC, DIDESIN/COPLAN. </a:t>
            </a:r>
            <a:r>
              <a:rPr lang="pt-BR" sz="1000" dirty="0"/>
              <a:t>Org.: DIPLAN/COPLAN/PROAP</a:t>
            </a:r>
            <a:r>
              <a:rPr lang="pt-BR" sz="1000" dirty="0" smtClean="0"/>
              <a:t>.</a:t>
            </a:r>
          </a:p>
          <a:p>
            <a:r>
              <a:rPr lang="pt-BR" sz="1000" dirty="0" smtClean="0"/>
              <a:t>Data de atualização: 21/06/2016.</a:t>
            </a:r>
            <a:r>
              <a:rPr lang="pt-BR" sz="1000" dirty="0" smtClean="0"/>
              <a:t> 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7890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7554</TotalTime>
  <Words>513</Words>
  <Application>Microsoft Office PowerPoint</Application>
  <PresentationFormat>Apresentação na tela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Adjacência</vt:lpstr>
      <vt:lpstr>Indicadores da    </vt:lpstr>
      <vt:lpstr>Indicadores da UFGD 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  <vt:lpstr>Indicadores da UFGD PROAP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Rozimare Marina Rodrigues Rivas</cp:lastModifiedBy>
  <cp:revision>722</cp:revision>
  <cp:lastPrinted>2013-09-26T11:36:08Z</cp:lastPrinted>
  <dcterms:created xsi:type="dcterms:W3CDTF">2013-09-24T13:35:27Z</dcterms:created>
  <dcterms:modified xsi:type="dcterms:W3CDTF">2016-07-13T13:37:08Z</dcterms:modified>
</cp:coreProperties>
</file>